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3" name="Прямоугольник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Прямоугольник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Прямоугольник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Прямоугольник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Прямоугольник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Скругленный прямоугольник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Скругленный прямоугольник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Прямоугольник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a:xfrm>
            <a:off x="6705600" y="4206240"/>
            <a:ext cx="960120" cy="457200"/>
          </a:xfrm>
        </p:spPr>
        <p:txBody>
          <a:bodyPr/>
          <a:lstStyle/>
          <a:p>
            <a:fld id="{37D06D43-F18C-41CE-8906-4A93013C8CFF}" type="datetimeFigureOut">
              <a:rPr lang="ru-RU" smtClean="0"/>
              <a:t>05.03.2017</a:t>
            </a:fld>
            <a:endParaRPr lang="ru-RU"/>
          </a:p>
        </p:txBody>
      </p:sp>
      <p:sp>
        <p:nvSpPr>
          <p:cNvPr id="17" name="Нижний колонтитул 16"/>
          <p:cNvSpPr>
            <a:spLocks noGrp="1"/>
          </p:cNvSpPr>
          <p:nvPr>
            <p:ph type="ftr" sz="quarter" idx="11"/>
          </p:nvPr>
        </p:nvSpPr>
        <p:spPr>
          <a:xfrm>
            <a:off x="5410200" y="4205288"/>
            <a:ext cx="1295400" cy="457200"/>
          </a:xfrm>
        </p:spPr>
        <p:txBody>
          <a:bodyPr/>
          <a:lstStyle/>
          <a:p>
            <a:endParaRPr lang="ru-RU"/>
          </a:p>
        </p:txBody>
      </p:sp>
      <p:sp>
        <p:nvSpPr>
          <p:cNvPr id="29" name="Номер слайда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3DBBF2AA-7364-40FB-B93E-057A77FC336A}"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37D06D43-F18C-41CE-8906-4A93013C8CFF}" type="datetimeFigureOut">
              <a:rPr lang="ru-RU" smtClean="0"/>
              <a:t>05.03.2017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DBBF2AA-7364-40FB-B93E-057A77FC336A}"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37D06D43-F18C-41CE-8906-4A93013C8CFF}" type="datetimeFigureOut">
              <a:rPr lang="ru-RU" smtClean="0"/>
              <a:t>05.03.2017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DBBF2AA-7364-40FB-B93E-057A77FC336A}"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37D06D43-F18C-41CE-8906-4A93013C8CFF}" type="datetimeFigureOut">
              <a:rPr lang="ru-RU" smtClean="0"/>
              <a:t>05.03.2017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DBBF2AA-7364-40FB-B93E-057A77FC336A}"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1000" y="1143000"/>
            <a:ext cx="8382000" cy="1069848"/>
          </a:xfrm>
        </p:spPr>
        <p:txBody>
          <a:bodyPr anchor="ctr"/>
          <a:lstStyle>
            <a:lvl1pPr>
              <a:defRPr sz="4000" b="0" i="0" cap="none"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6" name="Дата 25"/>
          <p:cNvSpPr>
            <a:spLocks noGrp="1"/>
          </p:cNvSpPr>
          <p:nvPr>
            <p:ph type="dt" sz="half" idx="10"/>
          </p:nvPr>
        </p:nvSpPr>
        <p:spPr/>
        <p:txBody>
          <a:bodyPr rtlCol="0"/>
          <a:lstStyle/>
          <a:p>
            <a:fld id="{37D06D43-F18C-41CE-8906-4A93013C8CFF}" type="datetimeFigureOut">
              <a:rPr lang="ru-RU" smtClean="0"/>
              <a:t>05.03.2017</a:t>
            </a:fld>
            <a:endParaRPr lang="ru-RU"/>
          </a:p>
        </p:txBody>
      </p:sp>
      <p:sp>
        <p:nvSpPr>
          <p:cNvPr id="27" name="Номер слайда 26"/>
          <p:cNvSpPr>
            <a:spLocks noGrp="1"/>
          </p:cNvSpPr>
          <p:nvPr>
            <p:ph type="sldNum" sz="quarter" idx="11"/>
          </p:nvPr>
        </p:nvSpPr>
        <p:spPr/>
        <p:txBody>
          <a:bodyPr rtlCol="0"/>
          <a:lstStyle/>
          <a:p>
            <a:fld id="{3DBBF2AA-7364-40FB-B93E-057A77FC336A}" type="slidenum">
              <a:rPr lang="ru-RU" smtClean="0"/>
              <a:t>‹#›</a:t>
            </a:fld>
            <a:endParaRPr lang="ru-RU"/>
          </a:p>
        </p:txBody>
      </p:sp>
      <p:sp>
        <p:nvSpPr>
          <p:cNvPr id="28" name="Нижний колонтитул 27"/>
          <p:cNvSpPr>
            <a:spLocks noGrp="1"/>
          </p:cNvSpPr>
          <p:nvPr>
            <p:ph type="ftr" sz="quarter" idx="12"/>
          </p:nvPr>
        </p:nvSpPr>
        <p:spPr/>
        <p:txBody>
          <a:bodyPr rtlCol="0"/>
          <a:lstStyle/>
          <a:p>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ru-RU" smtClean="0"/>
              <a:t>Образец заголовка</a:t>
            </a:r>
            <a:endParaRPr kumimoji="0" lang="en-US"/>
          </a:p>
        </p:txBody>
      </p:sp>
      <p:sp>
        <p:nvSpPr>
          <p:cNvPr id="3" name="Дата 2"/>
          <p:cNvSpPr>
            <a:spLocks noGrp="1"/>
          </p:cNvSpPr>
          <p:nvPr>
            <p:ph type="dt" sz="half" idx="10"/>
          </p:nvPr>
        </p:nvSpPr>
        <p:spPr>
          <a:xfrm>
            <a:off x="6583680" y="612648"/>
            <a:ext cx="957264" cy="457200"/>
          </a:xfrm>
        </p:spPr>
        <p:txBody>
          <a:bodyPr/>
          <a:lstStyle/>
          <a:p>
            <a:fld id="{37D06D43-F18C-41CE-8906-4A93013C8CFF}" type="datetimeFigureOut">
              <a:rPr lang="ru-RU" smtClean="0"/>
              <a:t>05.03.2017</a:t>
            </a:fld>
            <a:endParaRPr lang="ru-RU"/>
          </a:p>
        </p:txBody>
      </p:sp>
      <p:sp>
        <p:nvSpPr>
          <p:cNvPr id="4" name="Нижний колонтитул 3"/>
          <p:cNvSpPr>
            <a:spLocks noGrp="1"/>
          </p:cNvSpPr>
          <p:nvPr>
            <p:ph type="ftr" sz="quarter" idx="11"/>
          </p:nvPr>
        </p:nvSpPr>
        <p:spPr>
          <a:xfrm>
            <a:off x="5257800" y="612648"/>
            <a:ext cx="1325880" cy="457200"/>
          </a:xfrm>
        </p:spPr>
        <p:txBody>
          <a:bodyPr/>
          <a:lstStyle/>
          <a:p>
            <a:endParaRPr lang="ru-RU"/>
          </a:p>
        </p:txBody>
      </p:sp>
      <p:sp>
        <p:nvSpPr>
          <p:cNvPr id="5" name="Номер слайда 4"/>
          <p:cNvSpPr>
            <a:spLocks noGrp="1"/>
          </p:cNvSpPr>
          <p:nvPr>
            <p:ph type="sldNum" sz="quarter" idx="12"/>
          </p:nvPr>
        </p:nvSpPr>
        <p:spPr>
          <a:xfrm>
            <a:off x="8174736" y="2272"/>
            <a:ext cx="762000" cy="365760"/>
          </a:xfrm>
        </p:spPr>
        <p:txBody>
          <a:bodyPr/>
          <a:lstStyle/>
          <a:p>
            <a:fld id="{3DBBF2AA-7364-40FB-B93E-057A77FC336A}"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37D06D43-F18C-41CE-8906-4A93013C8CFF}" type="datetimeFigureOut">
              <a:rPr lang="ru-RU" smtClean="0"/>
              <a:t>05.03.2017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3DBBF2AA-7364-40FB-B93E-057A77FC336A}"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53496" y="1101970"/>
            <a:ext cx="3383280" cy="877824"/>
          </a:xfrm>
        </p:spPr>
        <p:txBody>
          <a:bodyPr anchor="b"/>
          <a:lstStyle>
            <a:lvl1pPr algn="l">
              <a:buNone/>
              <a:defRPr sz="1800" b="1"/>
            </a:lvl1pPr>
          </a:lstStyle>
          <a:p>
            <a:r>
              <a:rPr kumimoji="0" lang="ru-RU" smtClean="0"/>
              <a:t>Образец заголовка</a:t>
            </a:r>
            <a:endParaRPr kumimoji="0" lang="en-US"/>
          </a:p>
        </p:txBody>
      </p:sp>
      <p:sp>
        <p:nvSpPr>
          <p:cNvPr id="3" name="Текст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37D06D43-F18C-41CE-8906-4A93013C8CFF}" type="datetimeFigureOut">
              <a:rPr lang="ru-RU" smtClean="0"/>
              <a:t>05.03.2017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DBBF2AA-7364-40FB-B93E-057A77FC336A}"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37D06D43-F18C-41CE-8906-4A93013C8CFF}" type="datetimeFigureOut">
              <a:rPr lang="ru-RU" smtClean="0"/>
              <a:t>05.03.2017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DBBF2AA-7364-40FB-B93E-057A77FC336A}"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37D06D43-F18C-41CE-8906-4A93013C8CFF}" type="datetimeFigureOut">
              <a:rPr lang="ru-RU" smtClean="0"/>
              <a:t>05.03.2017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DBBF2AA-7364-40FB-B93E-057A77FC336A}"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81800" y="1143000"/>
            <a:ext cx="1905000" cy="5486400"/>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1143000"/>
            <a:ext cx="6248400" cy="5486400"/>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37D06D43-F18C-41CE-8906-4A93013C8CFF}" type="datetimeFigureOut">
              <a:rPr lang="ru-RU" smtClean="0"/>
              <a:t>05.03.2017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DBBF2AA-7364-40FB-B93E-057A77FC336A}"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Прямоугольник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Прямоугольник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Прямоугольник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Прямоугольник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Прямоугольник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Скругленный прямоугольник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Скругленный прямоугольник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Прямоугольник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Прямоугольник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Прямоугольник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Прямоугольник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Прямоугольник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Прямоугольник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Заголовок 21"/>
          <p:cNvSpPr>
            <a:spLocks noGrp="1"/>
          </p:cNvSpPr>
          <p:nvPr>
            <p:ph type="title"/>
          </p:nvPr>
        </p:nvSpPr>
        <p:spPr>
          <a:xfrm>
            <a:off x="457200" y="1143000"/>
            <a:ext cx="8229600" cy="1066800"/>
          </a:xfrm>
          <a:prstGeom prst="rect">
            <a:avLst/>
          </a:prstGeom>
        </p:spPr>
        <p:txBody>
          <a:bodyPr vert="horz" anchor="ctr">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37D06D43-F18C-41CE-8906-4A93013C8CFF}" type="datetimeFigureOut">
              <a:rPr lang="ru-RU" smtClean="0"/>
              <a:t>05.03.2017</a:t>
            </a:fld>
            <a:endParaRPr lang="ru-RU"/>
          </a:p>
        </p:txBody>
      </p:sp>
      <p:sp>
        <p:nvSpPr>
          <p:cNvPr id="3" name="Нижний колонтитул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ru-RU"/>
          </a:p>
        </p:txBody>
      </p:sp>
      <p:sp>
        <p:nvSpPr>
          <p:cNvPr id="23" name="Номер слайда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3DBBF2AA-7364-40FB-B93E-057A77FC336A}"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79512" y="476672"/>
            <a:ext cx="8640960" cy="3312368"/>
          </a:xfrm>
        </p:spPr>
        <p:txBody>
          <a:bodyPr>
            <a:noAutofit/>
          </a:bodyPr>
          <a:lstStyle/>
          <a:p>
            <a:pPr algn="ctr"/>
            <a:r>
              <a:rPr lang="ru-RU" sz="2400" dirty="0" smtClean="0"/>
              <a:t>Лекция 6. </a:t>
            </a:r>
            <a:r>
              <a:rPr lang="ru-RU" sz="2400" dirty="0" smtClean="0"/>
              <a:t>ИНТЕРАКТИВНОЕ ПРОЕКТИРОВАНИЕ ГЕОДЕЗИЧЕСКИХ ПОСТРОЕНИЙ</a:t>
            </a:r>
            <a:r>
              <a:rPr lang="ru-RU" sz="2400" dirty="0" smtClean="0"/>
              <a:t>.</a:t>
            </a:r>
            <a:br>
              <a:rPr lang="ru-RU" sz="2400" dirty="0" smtClean="0"/>
            </a:br>
            <a:r>
              <a:rPr lang="ru-RU" sz="2400" dirty="0" smtClean="0"/>
              <a:t> </a:t>
            </a:r>
            <a:r>
              <a:rPr lang="ru-RU" sz="2400" dirty="0" smtClean="0"/>
              <a:t>ЦЕЛИ И ЗАДАЧИ ПРОЕКТИРОВАНИЯ ПЛАНОВЫХ И ВЫСОТНЫХ ИНЖЕНЕРНО-ГЕОДЕЗИЧЕСКИХ ПОСТРОЕНИЙ. </a:t>
            </a:r>
            <a:r>
              <a:rPr lang="ru-RU" sz="2400" dirty="0" smtClean="0"/>
              <a:t/>
            </a:r>
            <a:br>
              <a:rPr lang="ru-RU" sz="2400" dirty="0" smtClean="0"/>
            </a:br>
            <a:r>
              <a:rPr lang="ru-RU" sz="2400" dirty="0" smtClean="0"/>
              <a:t>ИНТЕРАКТИВНОЕ </a:t>
            </a:r>
            <a:r>
              <a:rPr lang="ru-RU" sz="2400" dirty="0" smtClean="0"/>
              <a:t>ПРОЕКТИРОВАНИЕ ГЕОДЕЗИЧЕСКИХ ПОСТРОЕНИЙ НА ОСНОВЕ ЦИФРОВЫХ КАРТ И ПЛАНОВ</a:t>
            </a:r>
            <a:br>
              <a:rPr lang="ru-RU" sz="2400" dirty="0" smtClean="0"/>
            </a:br>
            <a:endParaRPr lang="ru-RU" sz="2400" dirty="0"/>
          </a:p>
        </p:txBody>
      </p:sp>
      <p:sp>
        <p:nvSpPr>
          <p:cNvPr id="3" name="Подзаголовок 2"/>
          <p:cNvSpPr>
            <a:spLocks noGrp="1"/>
          </p:cNvSpPr>
          <p:nvPr>
            <p:ph type="subTitle" idx="1"/>
          </p:nvPr>
        </p:nvSpPr>
        <p:spPr>
          <a:xfrm>
            <a:off x="5004048" y="4365104"/>
            <a:ext cx="3562736" cy="1400152"/>
          </a:xfrm>
        </p:spPr>
        <p:txBody>
          <a:bodyPr/>
          <a:lstStyle/>
          <a:p>
            <a:pPr algn="l"/>
            <a:r>
              <a:rPr lang="ru-RU" b="1" dirty="0" smtClean="0"/>
              <a:t>16 МГР(ГТ)-1,5</a:t>
            </a:r>
          </a:p>
          <a:p>
            <a:pPr algn="l"/>
            <a:r>
              <a:rPr lang="ru-RU" b="1" dirty="0" err="1" smtClean="0"/>
              <a:t>Кутубаева</a:t>
            </a:r>
            <a:r>
              <a:rPr lang="ru-RU" b="1" dirty="0" smtClean="0"/>
              <a:t> А. А.</a:t>
            </a:r>
            <a:endParaRPr lang="ru-RU"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692696"/>
            <a:ext cx="8363272" cy="1517104"/>
          </a:xfrm>
        </p:spPr>
        <p:txBody>
          <a:bodyPr>
            <a:normAutofit fontScale="90000"/>
          </a:bodyPr>
          <a:lstStyle/>
          <a:p>
            <a:r>
              <a:rPr lang="ru-RU" dirty="0" smtClean="0"/>
              <a:t>Технологическая схема </a:t>
            </a:r>
            <a:r>
              <a:rPr lang="ru-RU" dirty="0" smtClean="0"/>
              <a:t>создания геодезических сетей в общем случае</a:t>
            </a:r>
            <a:endParaRPr lang="ru-RU" dirty="0"/>
          </a:p>
        </p:txBody>
      </p:sp>
      <p:sp>
        <p:nvSpPr>
          <p:cNvPr id="3" name="Содержимое 2"/>
          <p:cNvSpPr>
            <a:spLocks noGrp="1"/>
          </p:cNvSpPr>
          <p:nvPr>
            <p:ph idx="1"/>
          </p:nvPr>
        </p:nvSpPr>
        <p:spPr>
          <a:xfrm>
            <a:off x="457200" y="2132856"/>
            <a:ext cx="8229600" cy="4441680"/>
          </a:xfrm>
        </p:spPr>
        <p:txBody>
          <a:bodyPr>
            <a:normAutofit lnSpcReduction="10000"/>
          </a:bodyPr>
          <a:lstStyle/>
          <a:p>
            <a:pPr marL="624078" lvl="0" indent="-514350">
              <a:buFont typeface="+mj-lt"/>
              <a:buAutoNum type="arabicPeriod"/>
            </a:pPr>
            <a:r>
              <a:rPr lang="ru-RU" dirty="0" smtClean="0"/>
              <a:t>проектирование;</a:t>
            </a:r>
          </a:p>
          <a:p>
            <a:pPr marL="624078" lvl="0" indent="-514350">
              <a:buFont typeface="+mj-lt"/>
              <a:buAutoNum type="arabicPeriod"/>
            </a:pPr>
            <a:r>
              <a:rPr lang="ru-RU" dirty="0" smtClean="0"/>
              <a:t>рекогносцировка;</a:t>
            </a:r>
          </a:p>
          <a:p>
            <a:pPr marL="624078" lvl="0" indent="-514350">
              <a:buFont typeface="+mj-lt"/>
              <a:buAutoNum type="arabicPeriod"/>
            </a:pPr>
            <a:r>
              <a:rPr lang="ru-RU" dirty="0" smtClean="0"/>
              <a:t>закладка центров;</a:t>
            </a:r>
          </a:p>
          <a:p>
            <a:pPr marL="624078" lvl="0" indent="-514350">
              <a:buFont typeface="+mj-lt"/>
              <a:buAutoNum type="arabicPeriod"/>
            </a:pPr>
            <a:r>
              <a:rPr lang="ru-RU" dirty="0" smtClean="0"/>
              <a:t>постройка геодезических знаков;</a:t>
            </a:r>
          </a:p>
          <a:p>
            <a:pPr marL="624078" lvl="0" indent="-514350">
              <a:buFont typeface="+mj-lt"/>
              <a:buAutoNum type="arabicPeriod"/>
            </a:pPr>
            <a:r>
              <a:rPr lang="ru-RU" dirty="0" smtClean="0"/>
              <a:t>выполнение полевых измерений;</a:t>
            </a:r>
          </a:p>
          <a:p>
            <a:pPr marL="624078" lvl="0" indent="-514350">
              <a:buFont typeface="+mj-lt"/>
              <a:buAutoNum type="arabicPeriod"/>
            </a:pPr>
            <a:r>
              <a:rPr lang="ru-RU" dirty="0" smtClean="0"/>
              <a:t>предварительная обработка результатов полевых измерений;</a:t>
            </a:r>
          </a:p>
          <a:p>
            <a:pPr marL="624078" lvl="0" indent="-514350">
              <a:buFont typeface="+mj-lt"/>
              <a:buAutoNum type="arabicPeriod"/>
            </a:pPr>
            <a:r>
              <a:rPr lang="ru-RU" dirty="0" smtClean="0"/>
              <a:t>уравнивание результатов измерений и составление каталогов координат;</a:t>
            </a:r>
          </a:p>
          <a:p>
            <a:pPr marL="624078" lvl="0" indent="-514350">
              <a:buFont typeface="+mj-lt"/>
              <a:buAutoNum type="arabicPeriod"/>
            </a:pPr>
            <a:r>
              <a:rPr lang="ru-RU" dirty="0" smtClean="0"/>
              <a:t>сдача результатов работ заказчику.</a:t>
            </a:r>
          </a:p>
          <a:p>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692696"/>
            <a:ext cx="7643192" cy="557808"/>
          </a:xfrm>
        </p:spPr>
        <p:txBody>
          <a:bodyPr>
            <a:normAutofit fontScale="90000"/>
          </a:bodyPr>
          <a:lstStyle/>
          <a:p>
            <a:r>
              <a:rPr lang="ru-RU" b="1" dirty="0" smtClean="0"/>
              <a:t>Проектирование</a:t>
            </a:r>
            <a:r>
              <a:rPr lang="ru-RU" dirty="0" smtClean="0"/>
              <a:t/>
            </a:r>
            <a:br>
              <a:rPr lang="ru-RU" dirty="0" smtClean="0"/>
            </a:br>
            <a:endParaRPr lang="ru-RU" dirty="0"/>
          </a:p>
        </p:txBody>
      </p:sp>
      <p:sp>
        <p:nvSpPr>
          <p:cNvPr id="3" name="Содержимое 2"/>
          <p:cNvSpPr>
            <a:spLocks noGrp="1"/>
          </p:cNvSpPr>
          <p:nvPr>
            <p:ph idx="1"/>
          </p:nvPr>
        </p:nvSpPr>
        <p:spPr>
          <a:xfrm>
            <a:off x="3527376" y="1196752"/>
            <a:ext cx="5616624" cy="5328592"/>
          </a:xfrm>
        </p:spPr>
        <p:txBody>
          <a:bodyPr>
            <a:normAutofit fontScale="92500" lnSpcReduction="20000"/>
          </a:bodyPr>
          <a:lstStyle/>
          <a:p>
            <a:r>
              <a:rPr lang="ru-RU" dirty="0" smtClean="0"/>
              <a:t>Проектирование геодезических сетей относится к камеральным работам топографо-геодезического производства. Основной задачей процесса проектирования является разработка такого варианта построения геодезической сети, который бы по своей точности и плотности пунктов соответствовал поставленным требованиям (условиям работоспособности) и позволял их выполнить при минимальных затратах труда, времени, денежных средств</a:t>
            </a:r>
            <a:endParaRPr lang="ru-RU" dirty="0"/>
          </a:p>
        </p:txBody>
      </p:sp>
      <p:pic>
        <p:nvPicPr>
          <p:cNvPr id="1026" name="Picture 2"/>
          <p:cNvPicPr>
            <a:picLocks noChangeAspect="1" noChangeArrowheads="1"/>
          </p:cNvPicPr>
          <p:nvPr/>
        </p:nvPicPr>
        <p:blipFill>
          <a:blip r:embed="rId2" cstate="print"/>
          <a:srcRect/>
          <a:stretch>
            <a:fillRect/>
          </a:stretch>
        </p:blipFill>
        <p:spPr bwMode="auto">
          <a:xfrm>
            <a:off x="251520" y="1412776"/>
            <a:ext cx="3600400" cy="4608512"/>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980728"/>
            <a:ext cx="8229600" cy="1066800"/>
          </a:xfrm>
        </p:spPr>
        <p:txBody>
          <a:bodyPr>
            <a:normAutofit fontScale="90000"/>
          </a:bodyPr>
          <a:lstStyle/>
          <a:p>
            <a:r>
              <a:rPr lang="ru-RU" sz="2800" b="1" dirty="0" smtClean="0">
                <a:latin typeface="Times New Roman" pitchFamily="18" charset="0"/>
                <a:cs typeface="Times New Roman" pitchFamily="18" charset="0"/>
              </a:rPr>
              <a:t>После получения задания приступают к процессу проектирования, в котором в свою очередь можно выделить пять этапов</a:t>
            </a:r>
            <a:endParaRPr lang="ru-RU" sz="2800" b="1" dirty="0">
              <a:latin typeface="Times New Roman" pitchFamily="18" charset="0"/>
              <a:cs typeface="Times New Roman" pitchFamily="18" charset="0"/>
            </a:endParaRPr>
          </a:p>
        </p:txBody>
      </p:sp>
      <p:sp>
        <p:nvSpPr>
          <p:cNvPr id="3" name="Содержимое 2"/>
          <p:cNvSpPr>
            <a:spLocks noGrp="1"/>
          </p:cNvSpPr>
          <p:nvPr>
            <p:ph idx="1"/>
          </p:nvPr>
        </p:nvSpPr>
        <p:spPr/>
        <p:txBody>
          <a:bodyPr>
            <a:normAutofit lnSpcReduction="10000"/>
          </a:bodyPr>
          <a:lstStyle/>
          <a:p>
            <a:pPr marL="624078" lvl="0" indent="-514350">
              <a:buFont typeface="+mj-lt"/>
              <a:buAutoNum type="arabicPeriod"/>
            </a:pPr>
            <a:r>
              <a:rPr lang="ru-RU" dirty="0" smtClean="0"/>
              <a:t>сбор </a:t>
            </a:r>
            <a:r>
              <a:rPr lang="ru-RU" dirty="0" smtClean="0"/>
              <a:t>сведений о геодезической изученности объекта, полевое обследование местности и выбор типов центров;</a:t>
            </a:r>
          </a:p>
          <a:p>
            <a:pPr marL="624078" lvl="0" indent="-514350">
              <a:buFont typeface="+mj-lt"/>
              <a:buAutoNum type="arabicPeriod"/>
            </a:pPr>
            <a:r>
              <a:rPr lang="ru-RU" dirty="0" smtClean="0"/>
              <a:t>выбор способа построения и разработка графической схемы сети;</a:t>
            </a:r>
          </a:p>
          <a:p>
            <a:pPr marL="624078" lvl="0" indent="-514350">
              <a:buFont typeface="+mj-lt"/>
              <a:buAutoNum type="arabicPeriod"/>
            </a:pPr>
            <a:r>
              <a:rPr lang="ru-RU" dirty="0" smtClean="0"/>
              <a:t>априорная оценка точности;</a:t>
            </a:r>
          </a:p>
          <a:p>
            <a:pPr marL="624078" lvl="0" indent="-514350">
              <a:buFont typeface="+mj-lt"/>
              <a:buAutoNum type="arabicPeriod"/>
            </a:pPr>
            <a:r>
              <a:rPr lang="ru-RU" dirty="0" smtClean="0"/>
              <a:t>расчет высот геодезических знаков;</a:t>
            </a:r>
          </a:p>
          <a:p>
            <a:pPr marL="624078" lvl="0" indent="-514350">
              <a:buFont typeface="+mj-lt"/>
              <a:buAutoNum type="arabicPeriod"/>
            </a:pPr>
            <a:r>
              <a:rPr lang="ru-RU" dirty="0" smtClean="0"/>
              <a:t>выполнение экономических расчетов, проработка вопросов организации работ, охраны труда и техники безопасности.</a:t>
            </a:r>
            <a:endParaRPr lang="ru-R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692696"/>
            <a:ext cx="7571184" cy="701824"/>
          </a:xfrm>
        </p:spPr>
        <p:txBody>
          <a:bodyPr/>
          <a:lstStyle/>
          <a:p>
            <a:r>
              <a:rPr lang="ru-RU" dirty="0" smtClean="0"/>
              <a:t>Первый этап</a:t>
            </a:r>
            <a:endParaRPr lang="ru-RU" dirty="0"/>
          </a:p>
        </p:txBody>
      </p:sp>
      <p:sp>
        <p:nvSpPr>
          <p:cNvPr id="3" name="Содержимое 2"/>
          <p:cNvSpPr>
            <a:spLocks noGrp="1"/>
          </p:cNvSpPr>
          <p:nvPr>
            <p:ph idx="1"/>
          </p:nvPr>
        </p:nvSpPr>
        <p:spPr>
          <a:xfrm>
            <a:off x="179512" y="1484784"/>
            <a:ext cx="8568952" cy="3528392"/>
          </a:xfrm>
        </p:spPr>
        <p:txBody>
          <a:bodyPr>
            <a:normAutofit fontScale="77500" lnSpcReduction="20000"/>
          </a:bodyPr>
          <a:lstStyle/>
          <a:p>
            <a:r>
              <a:rPr lang="ru-RU" dirty="0" smtClean="0"/>
              <a:t>На первом этапе проектировщик должен собрать сведения о том, какие работы, какого класса точности и когда были выполнены на объекте ранее. После этого нужно выехать на объект и установить те пункты старых геодезических сетей, которые сохранились на местности, т. е. попытаться найти подземные центры этих пунктов. Кроме этого геодезист должен, по возможности, отметить те изменения, которые произошли на местности после выполнения последней топографической съемки, наметить места дислокации полевых баз экспедиций, партий и т. д. Этот процесс называется полевым обследованием местности. </a:t>
            </a:r>
          </a:p>
          <a:p>
            <a:endParaRPr lang="ru-RU" dirty="0"/>
          </a:p>
        </p:txBody>
      </p:sp>
      <p:pic>
        <p:nvPicPr>
          <p:cNvPr id="2050" name="Picture 2"/>
          <p:cNvPicPr>
            <a:picLocks noChangeAspect="1" noChangeArrowheads="1"/>
          </p:cNvPicPr>
          <p:nvPr/>
        </p:nvPicPr>
        <p:blipFill>
          <a:blip r:embed="rId2" cstate="print"/>
          <a:srcRect/>
          <a:stretch>
            <a:fillRect/>
          </a:stretch>
        </p:blipFill>
        <p:spPr bwMode="auto">
          <a:xfrm>
            <a:off x="1475656" y="4581128"/>
            <a:ext cx="6048672" cy="2026205"/>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620688"/>
            <a:ext cx="8229600" cy="1066800"/>
          </a:xfrm>
        </p:spPr>
        <p:txBody>
          <a:bodyPr/>
          <a:lstStyle/>
          <a:p>
            <a:r>
              <a:rPr lang="ru-RU" dirty="0" smtClean="0"/>
              <a:t>Второй этап</a:t>
            </a:r>
            <a:endParaRPr lang="ru-RU" dirty="0"/>
          </a:p>
        </p:txBody>
      </p:sp>
      <p:sp>
        <p:nvSpPr>
          <p:cNvPr id="3" name="Содержимое 2"/>
          <p:cNvSpPr>
            <a:spLocks noGrp="1"/>
          </p:cNvSpPr>
          <p:nvPr>
            <p:ph idx="1"/>
          </p:nvPr>
        </p:nvSpPr>
        <p:spPr>
          <a:xfrm>
            <a:off x="251520" y="2636912"/>
            <a:ext cx="8352928" cy="3937624"/>
          </a:xfrm>
        </p:spPr>
        <p:txBody>
          <a:bodyPr>
            <a:normAutofit fontScale="85000" lnSpcReduction="20000"/>
          </a:bodyPr>
          <a:lstStyle/>
          <a:p>
            <a:r>
              <a:rPr lang="ru-RU" dirty="0" smtClean="0"/>
              <a:t>Выбор способа построения геодезической сети зависит от вида геодезической сети (плановая, высотная или пространственная), класса ее точности, инструментов и оборудования, имеющихся в производственной организации. Например, при определении высот пунктов можно запроектировать применение тригонометрического, геометрического или спутникового нивелирования. Разработка графической схемы будущей сети выполняется на топографической или электронной картах. В последнем случае при проектировании необходимо использовать компьютер и цифровую модель местности</a:t>
            </a:r>
            <a:endParaRPr lang="ru-RU" dirty="0"/>
          </a:p>
        </p:txBody>
      </p:sp>
      <p:pic>
        <p:nvPicPr>
          <p:cNvPr id="3074" name="Picture 2"/>
          <p:cNvPicPr>
            <a:picLocks noChangeAspect="1" noChangeArrowheads="1"/>
          </p:cNvPicPr>
          <p:nvPr/>
        </p:nvPicPr>
        <p:blipFill>
          <a:blip r:embed="rId2" cstate="print"/>
          <a:srcRect/>
          <a:stretch>
            <a:fillRect/>
          </a:stretch>
        </p:blipFill>
        <p:spPr bwMode="auto">
          <a:xfrm>
            <a:off x="4427984" y="404664"/>
            <a:ext cx="4427984" cy="2160240"/>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1" name="Picture 5"/>
          <p:cNvPicPr>
            <a:picLocks noChangeAspect="1" noChangeArrowheads="1"/>
          </p:cNvPicPr>
          <p:nvPr/>
        </p:nvPicPr>
        <p:blipFill>
          <a:blip r:embed="rId2" cstate="print"/>
          <a:srcRect/>
          <a:stretch>
            <a:fillRect/>
          </a:stretch>
        </p:blipFill>
        <p:spPr bwMode="auto">
          <a:xfrm>
            <a:off x="3477730" y="692696"/>
            <a:ext cx="5666270" cy="2952328"/>
          </a:xfrm>
          <a:prstGeom prst="rect">
            <a:avLst/>
          </a:prstGeom>
          <a:noFill/>
          <a:ln w="9525">
            <a:noFill/>
            <a:miter lim="800000"/>
            <a:headEnd/>
            <a:tailEnd/>
          </a:ln>
        </p:spPr>
      </p:pic>
      <p:sp>
        <p:nvSpPr>
          <p:cNvPr id="2" name="Заголовок 1"/>
          <p:cNvSpPr>
            <a:spLocks noGrp="1"/>
          </p:cNvSpPr>
          <p:nvPr>
            <p:ph type="title"/>
          </p:nvPr>
        </p:nvSpPr>
        <p:spPr>
          <a:xfrm>
            <a:off x="323528" y="1124744"/>
            <a:ext cx="3117032" cy="1066800"/>
          </a:xfrm>
        </p:spPr>
        <p:txBody>
          <a:bodyPr/>
          <a:lstStyle/>
          <a:p>
            <a:r>
              <a:rPr lang="ru-RU" dirty="0" smtClean="0"/>
              <a:t>Третий этап</a:t>
            </a:r>
            <a:endParaRPr lang="ru-RU" dirty="0"/>
          </a:p>
        </p:txBody>
      </p:sp>
      <p:sp>
        <p:nvSpPr>
          <p:cNvPr id="3" name="Содержимое 2"/>
          <p:cNvSpPr>
            <a:spLocks noGrp="1"/>
          </p:cNvSpPr>
          <p:nvPr>
            <p:ph idx="1"/>
          </p:nvPr>
        </p:nvSpPr>
        <p:spPr>
          <a:xfrm>
            <a:off x="0" y="2313708"/>
            <a:ext cx="8784976" cy="4544291"/>
          </a:xfrm>
        </p:spPr>
        <p:txBody>
          <a:bodyPr>
            <a:normAutofit fontScale="85000" lnSpcReduction="20000"/>
          </a:bodyPr>
          <a:lstStyle/>
          <a:p>
            <a:r>
              <a:rPr lang="ru-RU" dirty="0" smtClean="0"/>
              <a:t>На третьем этапе </a:t>
            </a:r>
            <a:endParaRPr lang="ru-RU" dirty="0" smtClean="0"/>
          </a:p>
          <a:p>
            <a:pPr>
              <a:buNone/>
            </a:pPr>
            <a:r>
              <a:rPr lang="ru-RU" dirty="0" smtClean="0"/>
              <a:t>проектирования </a:t>
            </a:r>
          </a:p>
          <a:p>
            <a:pPr>
              <a:buNone/>
            </a:pPr>
            <a:r>
              <a:rPr lang="ru-RU" dirty="0" smtClean="0"/>
              <a:t>выполняется априорная</a:t>
            </a:r>
          </a:p>
          <a:p>
            <a:pPr>
              <a:buNone/>
            </a:pPr>
            <a:r>
              <a:rPr lang="ru-RU" dirty="0" smtClean="0"/>
              <a:t> </a:t>
            </a:r>
            <a:r>
              <a:rPr lang="ru-RU" dirty="0" smtClean="0"/>
              <a:t>оценка точности </a:t>
            </a:r>
            <a:endParaRPr lang="ru-RU" dirty="0" smtClean="0"/>
          </a:p>
          <a:p>
            <a:pPr>
              <a:buNone/>
            </a:pPr>
            <a:r>
              <a:rPr lang="ru-RU" dirty="0" smtClean="0"/>
              <a:t>(</a:t>
            </a:r>
            <a:r>
              <a:rPr lang="ru-RU" dirty="0" smtClean="0"/>
              <a:t>в геодезии этот этап часто называют </a:t>
            </a:r>
            <a:r>
              <a:rPr lang="ru-RU" dirty="0" err="1" smtClean="0"/>
              <a:t>предрасчетом</a:t>
            </a:r>
            <a:r>
              <a:rPr lang="ru-RU" dirty="0" smtClean="0"/>
              <a:t> точности</a:t>
            </a:r>
            <a:r>
              <a:rPr lang="ru-RU" dirty="0" smtClean="0"/>
              <a:t>).Во </a:t>
            </a:r>
            <a:r>
              <a:rPr lang="ru-RU" dirty="0" smtClean="0"/>
              <a:t>время априорной оценки точности </a:t>
            </a:r>
            <a:r>
              <a:rPr lang="ru-RU" dirty="0" err="1" smtClean="0"/>
              <a:t>предрасчитывается</a:t>
            </a:r>
            <a:r>
              <a:rPr lang="ru-RU" dirty="0" smtClean="0"/>
              <a:t> точность вычисления координат определяемых пунктов и других интересующих заказчика элементов проектируемой геодезической сети. Задача решается путем математического моделирования процессов создания геодезической сети и выполнения запланированных измерений. Для расчетов используются специальные формулы, программные средства и компьютеры</a:t>
            </a:r>
            <a:r>
              <a:rPr lang="ru-RU" dirty="0" smtClean="0"/>
              <a:t>.</a:t>
            </a:r>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548680"/>
            <a:ext cx="7776864" cy="1512168"/>
          </a:xfrm>
        </p:spPr>
        <p:txBody>
          <a:bodyPr/>
          <a:lstStyle/>
          <a:p>
            <a:r>
              <a:rPr lang="ru-RU" dirty="0" smtClean="0"/>
              <a:t>Четвертый этап</a:t>
            </a:r>
            <a:endParaRPr lang="ru-RU" dirty="0"/>
          </a:p>
        </p:txBody>
      </p:sp>
      <p:sp>
        <p:nvSpPr>
          <p:cNvPr id="3" name="Содержимое 2"/>
          <p:cNvSpPr>
            <a:spLocks noGrp="1"/>
          </p:cNvSpPr>
          <p:nvPr>
            <p:ph idx="1"/>
          </p:nvPr>
        </p:nvSpPr>
        <p:spPr>
          <a:xfrm>
            <a:off x="467544" y="1700808"/>
            <a:ext cx="8363272" cy="2736304"/>
          </a:xfrm>
        </p:spPr>
        <p:txBody>
          <a:bodyPr>
            <a:normAutofit fontScale="92500" lnSpcReduction="20000"/>
          </a:bodyPr>
          <a:lstStyle/>
          <a:p>
            <a:pPr algn="just"/>
            <a:r>
              <a:rPr lang="ru-RU" dirty="0" smtClean="0"/>
              <a:t>При создании плановых геодезических сетей наземными технологиями на этапе проектирования выполняется расчет высот будущих знаков. При этом решается задача выбора такого набора высот знаков на объекте, при котором будет обеспечиваться видимость по всем запроектированным направлениям при минимальных затратах на постройку</a:t>
            </a:r>
            <a:endParaRPr lang="ru-RU" dirty="0"/>
          </a:p>
        </p:txBody>
      </p:sp>
      <p:pic>
        <p:nvPicPr>
          <p:cNvPr id="20482" name="Picture 2" descr="Картинки по запросу • расчет высот геодезических знаков"/>
          <p:cNvPicPr>
            <a:picLocks noChangeAspect="1" noChangeArrowheads="1"/>
          </p:cNvPicPr>
          <p:nvPr/>
        </p:nvPicPr>
        <p:blipFill>
          <a:blip r:embed="rId2" cstate="print"/>
          <a:srcRect/>
          <a:stretch>
            <a:fillRect/>
          </a:stretch>
        </p:blipFill>
        <p:spPr bwMode="auto">
          <a:xfrm>
            <a:off x="1547664" y="4365104"/>
            <a:ext cx="6329408" cy="2232248"/>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692696"/>
            <a:ext cx="8229600" cy="1066800"/>
          </a:xfrm>
        </p:spPr>
        <p:txBody>
          <a:bodyPr/>
          <a:lstStyle/>
          <a:p>
            <a:r>
              <a:rPr lang="ru-RU" dirty="0" smtClean="0"/>
              <a:t>Пятый этап</a:t>
            </a:r>
            <a:endParaRPr lang="ru-RU" dirty="0"/>
          </a:p>
        </p:txBody>
      </p:sp>
      <p:sp>
        <p:nvSpPr>
          <p:cNvPr id="3" name="Содержимое 2"/>
          <p:cNvSpPr>
            <a:spLocks noGrp="1"/>
          </p:cNvSpPr>
          <p:nvPr>
            <p:ph idx="1"/>
          </p:nvPr>
        </p:nvSpPr>
        <p:spPr>
          <a:xfrm>
            <a:off x="4572000" y="1772816"/>
            <a:ext cx="4320480" cy="4801720"/>
          </a:xfrm>
        </p:spPr>
        <p:txBody>
          <a:bodyPr/>
          <a:lstStyle/>
          <a:p>
            <a:r>
              <a:rPr lang="ru-RU" dirty="0" smtClean="0"/>
              <a:t>Завершает процесс проектирования выполнение экономических расчетов, детальная проработка вопросов организации работ, охраны труда и техники безопасности.</a:t>
            </a:r>
          </a:p>
          <a:p>
            <a:endParaRPr lang="ru-RU" dirty="0"/>
          </a:p>
        </p:txBody>
      </p:sp>
      <p:pic>
        <p:nvPicPr>
          <p:cNvPr id="21506" name="Picture 2"/>
          <p:cNvPicPr>
            <a:picLocks noChangeAspect="1" noChangeArrowheads="1"/>
          </p:cNvPicPr>
          <p:nvPr/>
        </p:nvPicPr>
        <p:blipFill>
          <a:blip r:embed="rId2" cstate="print"/>
          <a:srcRect/>
          <a:stretch>
            <a:fillRect/>
          </a:stretch>
        </p:blipFill>
        <p:spPr bwMode="auto">
          <a:xfrm>
            <a:off x="179512" y="1988840"/>
            <a:ext cx="4680520" cy="4176464"/>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323528" y="2564904"/>
            <a:ext cx="8229600" cy="1069848"/>
          </a:xfrm>
        </p:spPr>
        <p:txBody>
          <a:bodyPr/>
          <a:lstStyle/>
          <a:p>
            <a:pPr algn="ctr"/>
            <a:r>
              <a:rPr lang="ru-RU" dirty="0" smtClean="0"/>
              <a:t>Благодарю за внимание!</a:t>
            </a:r>
            <a:endParaRPr lang="ru-RU"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Городская">
  <a:themeElements>
    <a:clrScheme name="Городская">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Городская">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Городская">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28</TotalTime>
  <Words>480</Words>
  <Application>Microsoft Office PowerPoint</Application>
  <PresentationFormat>Экран (4:3)</PresentationFormat>
  <Paragraphs>35</Paragraphs>
  <Slides>10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10</vt:i4>
      </vt:variant>
    </vt:vector>
  </HeadingPairs>
  <TitlesOfParts>
    <vt:vector size="11" baseType="lpstr">
      <vt:lpstr>Городская</vt:lpstr>
      <vt:lpstr>Лекция 6. ИНТЕРАКТИВНОЕ ПРОЕКТИРОВАНИЕ ГЕОДЕЗИЧЕСКИХ ПОСТРОЕНИЙ.  ЦЕЛИ И ЗАДАЧИ ПРОЕКТИРОВАНИЯ ПЛАНОВЫХ И ВЫСОТНЫХ ИНЖЕНЕРНО-ГЕОДЕЗИЧЕСКИХ ПОСТРОЕНИЙ.  ИНТЕРАКТИВНОЕ ПРОЕКТИРОВАНИЕ ГЕОДЕЗИЧЕСКИХ ПОСТРОЕНИЙ НА ОСНОВЕ ЦИФРОВЫХ КАРТ И ПЛАНОВ </vt:lpstr>
      <vt:lpstr>Технологическая схема создания геодезических сетей в общем случае</vt:lpstr>
      <vt:lpstr>Проектирование </vt:lpstr>
      <vt:lpstr>После получения задания приступают к процессу проектирования, в котором в свою очередь можно выделить пять этапов</vt:lpstr>
      <vt:lpstr>Первый этап</vt:lpstr>
      <vt:lpstr>Второй этап</vt:lpstr>
      <vt:lpstr>Третий этап</vt:lpstr>
      <vt:lpstr>Четвертый этап</vt:lpstr>
      <vt:lpstr>Пятый этап</vt:lpstr>
      <vt:lpstr>Благодарю за внимание!</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Лекция 6. ИНТЕРАКТИВНОЕ ПРОЕКТИРОВАНИЕ ГЕОДЕЗИЧЕСКИХ ПОСТРОЕНИЙ. ЦЕЛИ И ЗАДАЧИ ПРОЕКТИРОВАНИЯ ПЛАНОВЫХ И ВЫСОТНЫХ ИНЖЕНЕРНО-ГЕОДЕЗИЧЕСКИХ ПОСТРОЕНИЙ. ИНТЕРАКТИВНОЕ ПРОЕКТИРОВАНИЕ ГЕОДЕЗИЧЕСКИХ ПОСТРОЕНИЙ НА ОСНОВЕ ЦИФРОВЫХ КАРТ И ПЛАНОВ</dc:title>
  <dc:creator>Айсулу</dc:creator>
  <cp:lastModifiedBy>Айсулу</cp:lastModifiedBy>
  <cp:revision>4</cp:revision>
  <dcterms:created xsi:type="dcterms:W3CDTF">2017-03-05T14:48:48Z</dcterms:created>
  <dcterms:modified xsi:type="dcterms:W3CDTF">2017-03-05T15:16:54Z</dcterms:modified>
</cp:coreProperties>
</file>